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306" r:id="rId2"/>
    <p:sldId id="308" r:id="rId3"/>
    <p:sldId id="311" r:id="rId4"/>
    <p:sldId id="309" r:id="rId5"/>
    <p:sldId id="310" r:id="rId6"/>
    <p:sldId id="312" r:id="rId7"/>
    <p:sldId id="302" r:id="rId8"/>
    <p:sldId id="303" r:id="rId9"/>
    <p:sldId id="299"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0DD4E19E-33E5-4423-BCA9-36C6E52042CB}" type="datetimeFigureOut">
              <a:rPr lang="en-US" smtClean="0"/>
              <a:pPr>
                <a:defRPr/>
              </a:pPr>
              <a:t>4/13/2020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0C7AC11-AC2D-42B8-A589-48FC6A507C11}" type="slidenum">
              <a:rPr lang="en-US" smtClean="0"/>
              <a:pPr>
                <a:defRPr/>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9F96D0DC-9FB2-4DD6-B110-12A9D3153B65}" type="datetimeFigureOut">
              <a:rPr lang="en-US" smtClean="0"/>
              <a:pPr>
                <a:defRPr/>
              </a:pPr>
              <a:t>4/13/2020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25B911D-1019-4C0B-BDD6-C529BCFBC031}"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39D3E09-44A4-468E-B353-9AF54FDEB0EC}" type="datetimeFigureOut">
              <a:rPr lang="en-US" smtClean="0"/>
              <a:pPr>
                <a:defRPr/>
              </a:pPr>
              <a:t>4/13/2020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A7E329-E79D-44D1-964E-D6639C301D5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D11B1DC5-F4D0-4B87-A82E-CE078531AB5B}" type="datetimeFigureOut">
              <a:rPr lang="en-US" smtClean="0"/>
              <a:pPr>
                <a:defRPr/>
              </a:pPr>
              <a:t>4/13/2020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8F4667C-8669-4615-AC4B-6FF112DE3636}"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25895F11-CD85-443C-A80F-B3C4DFF47211}" type="datetimeFigureOut">
              <a:rPr lang="en-US" smtClean="0"/>
              <a:pPr>
                <a:defRPr/>
              </a:pPr>
              <a:t>4/13/2020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BF82F8E-C9EB-4C83-B688-132145270A50}" type="slidenum">
              <a:rPr lang="en-US" smtClean="0"/>
              <a:pPr>
                <a:defRPr/>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E233BB01-8620-4DBC-BFC3-46CCEAE2D06D}" type="datetimeFigureOut">
              <a:rPr lang="en-US" smtClean="0"/>
              <a:pPr>
                <a:defRPr/>
              </a:pPr>
              <a:t>4/13/2020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FDA6532-8A7B-4C45-B6E1-992866BD4E8D}"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8F0DC257-0F60-473B-A069-9C3C706A6E62}" type="datetimeFigureOut">
              <a:rPr lang="en-US" smtClean="0"/>
              <a:pPr>
                <a:defRPr/>
              </a:pPr>
              <a:t>4/13/2020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EDC7ED8A-C474-456A-83EF-01694B7105EA}" type="slidenum">
              <a:rPr lang="en-US" smtClean="0"/>
              <a:pPr>
                <a:defRPr/>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9C617980-3792-4F24-AF35-0DC1CE4B4FD8}" type="datetimeFigureOut">
              <a:rPr lang="en-US" smtClean="0"/>
              <a:pPr>
                <a:defRPr/>
              </a:pPr>
              <a:t>4/13/2020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AEAE668F-38FE-400F-8B9E-1E08499A1534}"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A7524A9-A1BB-46EB-B7B7-F0C5BE436B1D}" type="datetimeFigureOut">
              <a:rPr lang="en-US" smtClean="0"/>
              <a:pPr>
                <a:defRPr/>
              </a:pPr>
              <a:t>4/13/2020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5F8F9BB-E682-4861-8BA3-A7DD46A00EAD}"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5DA0EECC-1FC0-4619-95D4-3C7C493D5341}" type="datetimeFigureOut">
              <a:rPr lang="en-US" smtClean="0"/>
              <a:pPr>
                <a:defRPr/>
              </a:pPr>
              <a:t>4/13/2020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C4F7FF5-F9B5-4687-8973-C6A4DBAEF82A}" type="slidenum">
              <a:rPr lang="en-US" smtClean="0"/>
              <a:pPr>
                <a:defRPr/>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72177403-D84C-457E-8BCB-BFE6017FD5EA}" type="datetimeFigureOut">
              <a:rPr lang="en-US" smtClean="0"/>
              <a:pPr>
                <a:defRPr/>
              </a:pPr>
              <a:t>4/13/2020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D5D1525-81D8-438F-B6D7-BD2C27DC2525}"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pPr>
              <a:defRPr/>
            </a:pPr>
            <a:fld id="{17F6A8C8-543B-4709-9711-27AE8999711B}" type="datetimeFigureOut">
              <a:rPr lang="en-US" smtClean="0"/>
              <a:pPr>
                <a:defRPr/>
              </a:pPr>
              <a:t>4/13/2020</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pPr>
              <a:defRPr/>
            </a:pPr>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pPr>
              <a:defRPr/>
            </a:pPr>
            <a:fld id="{34BE2D7B-E1C6-486E-8813-CA0C96583709}" type="slidenum">
              <a:rPr lang="en-US" smtClean="0"/>
              <a:pPr>
                <a:defRPr/>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technicalwriting0607.blogspot.com/2007/09/causes-of-child-labor.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200400"/>
            <a:ext cx="7543800" cy="914400"/>
          </a:xfrm>
        </p:spPr>
        <p:txBody>
          <a:bodyPr/>
          <a:lstStyle/>
          <a:p>
            <a:pPr algn="ctr"/>
            <a:r>
              <a:rPr lang="en-US" sz="5400" b="1" smtClean="0">
                <a:latin typeface="+mn-lt"/>
              </a:rPr>
              <a:t>Lec-38 SFSS </a:t>
            </a:r>
            <a:r>
              <a:rPr lang="en-US" sz="5400" b="1" dirty="0">
                <a:latin typeface="+mn-lt"/>
              </a:rPr>
              <a:t>- SP – 07b</a:t>
            </a:r>
          </a:p>
        </p:txBody>
      </p:sp>
      <p:sp>
        <p:nvSpPr>
          <p:cNvPr id="3" name="Subtitle 2"/>
          <p:cNvSpPr>
            <a:spLocks noGrp="1"/>
          </p:cNvSpPr>
          <p:nvPr>
            <p:ph type="subTitle" idx="1"/>
          </p:nvPr>
        </p:nvSpPr>
        <p:spPr/>
        <p:txBody>
          <a:bodyPr>
            <a:normAutofit/>
          </a:bodyPr>
          <a:lstStyle/>
          <a:p>
            <a:pPr algn="ctr"/>
            <a:r>
              <a:rPr lang="en-US" sz="5400" b="1" dirty="0"/>
              <a:t>Causes of Child Labor</a:t>
            </a:r>
          </a:p>
        </p:txBody>
      </p:sp>
    </p:spTree>
    <p:extLst>
      <p:ext uri="{BB962C8B-B14F-4D97-AF65-F5344CB8AC3E}">
        <p14:creationId xmlns:p14="http://schemas.microsoft.com/office/powerpoint/2010/main" xmlns="" val="3868044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
            <a:ext cx="7543800" cy="6248400"/>
          </a:xfrm>
        </p:spPr>
        <p:txBody>
          <a:bodyPr>
            <a:normAutofit/>
          </a:bodyPr>
          <a:lstStyle/>
          <a:p>
            <a:pPr algn="just"/>
            <a:r>
              <a:rPr lang="en-US" sz="3200" b="1" dirty="0" smtClean="0"/>
              <a:t>Introduction: </a:t>
            </a:r>
          </a:p>
          <a:p>
            <a:pPr algn="just"/>
            <a:r>
              <a:rPr lang="en-US" sz="3200" dirty="0" smtClean="0"/>
              <a:t>The </a:t>
            </a:r>
            <a:r>
              <a:rPr lang="en-US" sz="3200" dirty="0"/>
              <a:t>developing countries including Pakistan have been facing the crisis of child labor. The rate of population growth and population age structure of any country is essentially conductive to condition for massive and wide spread of child labor.</a:t>
            </a:r>
            <a:endParaRPr lang="en-US" sz="3200" dirty="0" smtClean="0"/>
          </a:p>
        </p:txBody>
      </p:sp>
    </p:spTree>
    <p:extLst>
      <p:ext uri="{BB962C8B-B14F-4D97-AF65-F5344CB8AC3E}">
        <p14:creationId xmlns:p14="http://schemas.microsoft.com/office/powerpoint/2010/main" xmlns="" val="3053845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Most of the children work at the age of six or seven they start helping parents in the running errand and doing small chores. in traditional societies involved in agriculture and handicraft production they work under their parents supervision, learning family trades .in other developed societies same time learning the value of work. </a:t>
            </a:r>
            <a:r>
              <a:rPr lang="en-US" b="1" dirty="0"/>
              <a:t>(</a:t>
            </a:r>
            <a:r>
              <a:rPr lang="en-US" b="1" dirty="0" err="1"/>
              <a:t>Anees</a:t>
            </a:r>
            <a:r>
              <a:rPr lang="en-US" b="1" dirty="0"/>
              <a:t> </a:t>
            </a:r>
            <a:r>
              <a:rPr lang="en-US" b="1" dirty="0" err="1"/>
              <a:t>Jillani</a:t>
            </a:r>
            <a:r>
              <a:rPr lang="en-US" b="1" dirty="0"/>
              <a:t>, Child </a:t>
            </a:r>
            <a:r>
              <a:rPr lang="en-US" b="1" dirty="0" err="1"/>
              <a:t>Labour</a:t>
            </a:r>
            <a:r>
              <a:rPr lang="en-US" b="1" dirty="0"/>
              <a:t> the Legal Aspects, p. 13</a:t>
            </a:r>
            <a:r>
              <a:rPr lang="en-US" b="1" dirty="0" smtClean="0"/>
              <a:t>)</a:t>
            </a:r>
            <a:endParaRPr lang="en-US" dirty="0"/>
          </a:p>
        </p:txBody>
      </p:sp>
    </p:spTree>
    <p:extLst>
      <p:ext uri="{BB962C8B-B14F-4D97-AF65-F5344CB8AC3E}">
        <p14:creationId xmlns:p14="http://schemas.microsoft.com/office/powerpoint/2010/main" xmlns="" val="2843685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
            <a:ext cx="7543800" cy="6248400"/>
          </a:xfrm>
        </p:spPr>
        <p:txBody>
          <a:bodyPr>
            <a:normAutofit fontScale="92500" lnSpcReduction="10000"/>
          </a:bodyPr>
          <a:lstStyle/>
          <a:p>
            <a:pPr algn="just"/>
            <a:r>
              <a:rPr lang="en-US" sz="3200" dirty="0" smtClean="0"/>
              <a:t>Generally the </a:t>
            </a:r>
            <a:r>
              <a:rPr lang="en-US" sz="3200" dirty="0"/>
              <a:t>young boys associated with these small machine shops, automobile workshops and other business a mostly working for the purpose of learning some skills or to support the income of family. </a:t>
            </a:r>
            <a:endParaRPr lang="en-US" sz="3200" dirty="0" smtClean="0"/>
          </a:p>
          <a:p>
            <a:pPr algn="just"/>
            <a:r>
              <a:rPr lang="en-US" sz="3200" dirty="0" smtClean="0"/>
              <a:t>Generally </a:t>
            </a:r>
            <a:r>
              <a:rPr lang="en-US" sz="3200" dirty="0"/>
              <a:t>the parents are of the view that it is necessary for them to learn skill of a profession which will be eventually enabling them to earn bread and butter for a responsible living</a:t>
            </a:r>
            <a:r>
              <a:rPr lang="en-US" sz="3200"/>
              <a:t>. </a:t>
            </a:r>
            <a:endParaRPr lang="en-US" sz="3200" smtClean="0"/>
          </a:p>
          <a:p>
            <a:pPr algn="just"/>
            <a:r>
              <a:rPr lang="en-US" sz="3200" smtClean="0"/>
              <a:t>This </a:t>
            </a:r>
            <a:r>
              <a:rPr lang="en-US" sz="3200" dirty="0"/>
              <a:t>is because they do not for see any future elsewhere due to ever increasing unemployment or under employment in Pakistan.</a:t>
            </a:r>
          </a:p>
        </p:txBody>
      </p:sp>
    </p:spTree>
    <p:extLst>
      <p:ext uri="{BB962C8B-B14F-4D97-AF65-F5344CB8AC3E}">
        <p14:creationId xmlns:p14="http://schemas.microsoft.com/office/powerpoint/2010/main" xmlns="" val="1683846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
            <a:ext cx="7543800" cy="6248400"/>
          </a:xfrm>
        </p:spPr>
        <p:txBody>
          <a:bodyPr>
            <a:normAutofit/>
          </a:bodyPr>
          <a:lstStyle/>
          <a:p>
            <a:pPr>
              <a:lnSpc>
                <a:spcPct val="80000"/>
              </a:lnSpc>
              <a:buFont typeface="Arial" charset="0"/>
              <a:buNone/>
            </a:pPr>
            <a:r>
              <a:rPr lang="en-US" sz="3600" b="1" dirty="0">
                <a:hlinkClick r:id="rId2"/>
              </a:rPr>
              <a:t>Causes of Child </a:t>
            </a:r>
            <a:r>
              <a:rPr lang="en-US" sz="3600" b="1" dirty="0" smtClean="0">
                <a:hlinkClick r:id="rId2"/>
              </a:rPr>
              <a:t>Labor</a:t>
            </a:r>
            <a:r>
              <a:rPr lang="en-US" sz="3600" b="1" dirty="0" smtClean="0"/>
              <a:t>:</a:t>
            </a:r>
          </a:p>
          <a:p>
            <a:pPr>
              <a:lnSpc>
                <a:spcPct val="80000"/>
              </a:lnSpc>
              <a:buFont typeface="Arial" charset="0"/>
              <a:buNone/>
            </a:pPr>
            <a:endParaRPr lang="en-US" sz="3600" b="1" dirty="0"/>
          </a:p>
          <a:p>
            <a:pPr>
              <a:lnSpc>
                <a:spcPct val="80000"/>
              </a:lnSpc>
              <a:buFont typeface="Arial" charset="0"/>
              <a:buNone/>
            </a:pPr>
            <a:endParaRPr lang="en-US" sz="2800" b="1" dirty="0"/>
          </a:p>
          <a:p>
            <a:pPr algn="just">
              <a:lnSpc>
                <a:spcPct val="80000"/>
              </a:lnSpc>
              <a:buFont typeface="Arial" charset="0"/>
              <a:buNone/>
            </a:pPr>
            <a:r>
              <a:rPr lang="en-US" sz="3200" dirty="0" smtClean="0"/>
              <a:t>	There </a:t>
            </a:r>
            <a:r>
              <a:rPr lang="en-US" sz="3200" dirty="0"/>
              <a:t>is no single cause of child labor rather their are many factors responsible for child labor. Some of them are as under</a:t>
            </a:r>
            <a:r>
              <a:rPr lang="en-US" sz="2800" dirty="0"/>
              <a:t>.</a:t>
            </a:r>
          </a:p>
        </p:txBody>
      </p:sp>
    </p:spTree>
    <p:extLst>
      <p:ext uri="{BB962C8B-B14F-4D97-AF65-F5344CB8AC3E}">
        <p14:creationId xmlns:p14="http://schemas.microsoft.com/office/powerpoint/2010/main" xmlns="" val="533405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5486400"/>
          </a:xfrm>
        </p:spPr>
        <p:txBody>
          <a:bodyPr>
            <a:normAutofit/>
          </a:bodyPr>
          <a:lstStyle/>
          <a:p>
            <a:r>
              <a:rPr lang="en-US" dirty="0" smtClean="0"/>
              <a:t>Generally we can categories the cause of child labor in 2 groups i.e. Primary and Secondary causes. i.e.</a:t>
            </a:r>
          </a:p>
          <a:p>
            <a:endParaRPr lang="en-US" b="1" cap="all" dirty="0" smtClean="0"/>
          </a:p>
          <a:p>
            <a:r>
              <a:rPr lang="en-US" b="1" cap="all" dirty="0" smtClean="0"/>
              <a:t>Primary </a:t>
            </a:r>
            <a:r>
              <a:rPr lang="en-US" b="1" cap="all" dirty="0"/>
              <a:t>Causes of Child Labor </a:t>
            </a:r>
            <a:endParaRPr lang="en-US" b="1" cap="all" dirty="0" smtClean="0"/>
          </a:p>
          <a:p>
            <a:pPr lvl="1" algn="just"/>
            <a:r>
              <a:rPr lang="en-US" dirty="0" smtClean="0"/>
              <a:t>Poverty</a:t>
            </a:r>
            <a:r>
              <a:rPr lang="en-US" dirty="0"/>
              <a:t>, unemployment and population explosion are the three primary interacting causes, which force families to put their younger one to work.</a:t>
            </a:r>
          </a:p>
          <a:p>
            <a:r>
              <a:rPr lang="en-US" b="1" i="1" dirty="0" smtClean="0"/>
              <a:t>Secondary </a:t>
            </a:r>
            <a:r>
              <a:rPr lang="en-US" b="1" i="1" dirty="0"/>
              <a:t>Causes of Child </a:t>
            </a:r>
            <a:r>
              <a:rPr lang="en-US" b="1" i="1" dirty="0" err="1"/>
              <a:t>Labour</a:t>
            </a:r>
            <a:endParaRPr lang="en-US" b="1" i="1" dirty="0"/>
          </a:p>
          <a:p>
            <a:pPr lvl="1" algn="just"/>
            <a:r>
              <a:rPr lang="en-US" dirty="0"/>
              <a:t>Education  system, quality of schools, social security system, customary and historical trends and demands for child work</a:t>
            </a:r>
            <a:r>
              <a:rPr lang="en-US" dirty="0" smtClean="0"/>
              <a:t>. </a:t>
            </a:r>
            <a:endParaRPr lang="en-US" dirty="0"/>
          </a:p>
        </p:txBody>
      </p:sp>
    </p:spTree>
    <p:extLst>
      <p:ext uri="{BB962C8B-B14F-4D97-AF65-F5344CB8AC3E}">
        <p14:creationId xmlns:p14="http://schemas.microsoft.com/office/powerpoint/2010/main" xmlns="" val="4276654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
            <a:ext cx="7543800" cy="6248400"/>
          </a:xfrm>
        </p:spPr>
        <p:txBody>
          <a:bodyPr>
            <a:normAutofit/>
          </a:bodyPr>
          <a:lstStyle/>
          <a:p>
            <a:r>
              <a:rPr lang="en-US" sz="3200" b="1" dirty="0" smtClean="0"/>
              <a:t>General causes of Child Labor includes: </a:t>
            </a:r>
          </a:p>
          <a:p>
            <a:pPr lvl="1"/>
            <a:r>
              <a:rPr lang="en-US" sz="3000" dirty="0" smtClean="0"/>
              <a:t>Poverty </a:t>
            </a:r>
          </a:p>
          <a:p>
            <a:pPr lvl="1"/>
            <a:r>
              <a:rPr lang="en-US" sz="3000" dirty="0" smtClean="0"/>
              <a:t>Large Family</a:t>
            </a:r>
          </a:p>
          <a:p>
            <a:pPr lvl="1"/>
            <a:r>
              <a:rPr lang="en-US" sz="3000" dirty="0" smtClean="0"/>
              <a:t>Low-income of the family</a:t>
            </a:r>
          </a:p>
          <a:p>
            <a:pPr lvl="1"/>
            <a:r>
              <a:rPr lang="en-US" sz="3000" dirty="0" smtClean="0"/>
              <a:t>Parents Unemployment</a:t>
            </a:r>
          </a:p>
          <a:p>
            <a:pPr lvl="1"/>
            <a:r>
              <a:rPr lang="en-US" sz="3000" dirty="0" smtClean="0"/>
              <a:t>Easy Employment chances for the children</a:t>
            </a:r>
          </a:p>
          <a:p>
            <a:pPr lvl="1"/>
            <a:r>
              <a:rPr lang="en-US" sz="3000" dirty="0" smtClean="0"/>
              <a:t>Learning Process</a:t>
            </a:r>
          </a:p>
          <a:p>
            <a:pPr lvl="1"/>
            <a:r>
              <a:rPr lang="en-US" sz="3000" dirty="0" smtClean="0"/>
              <a:t>Illiterate parents</a:t>
            </a:r>
          </a:p>
          <a:p>
            <a:pPr lvl="1"/>
            <a:r>
              <a:rPr lang="en-US" sz="3000" dirty="0" smtClean="0"/>
              <a:t>Parent’s Ignorance 		Continue…..</a:t>
            </a:r>
          </a:p>
        </p:txBody>
      </p:sp>
    </p:spTree>
    <p:extLst>
      <p:ext uri="{BB962C8B-B14F-4D97-AF65-F5344CB8AC3E}">
        <p14:creationId xmlns:p14="http://schemas.microsoft.com/office/powerpoint/2010/main" xmlns="" val="20703646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
            <a:ext cx="7543800" cy="6248400"/>
          </a:xfrm>
        </p:spPr>
        <p:txBody>
          <a:bodyPr>
            <a:normAutofit/>
          </a:bodyPr>
          <a:lstStyle/>
          <a:p>
            <a:pPr lvl="1"/>
            <a:r>
              <a:rPr lang="en-US" sz="3000" dirty="0" smtClean="0"/>
              <a:t>Expensive education </a:t>
            </a:r>
          </a:p>
          <a:p>
            <a:pPr lvl="1"/>
            <a:r>
              <a:rPr lang="en-US" sz="3000" dirty="0" smtClean="0"/>
              <a:t>Non-Availability of schools</a:t>
            </a:r>
          </a:p>
          <a:p>
            <a:pPr lvl="1"/>
            <a:r>
              <a:rPr lang="en-US" sz="3000" dirty="0" smtClean="0"/>
              <a:t>Un-attractive school environment / curriculum</a:t>
            </a:r>
          </a:p>
          <a:p>
            <a:pPr lvl="1"/>
            <a:r>
              <a:rPr lang="en-US" sz="3000" dirty="0" smtClean="0"/>
              <a:t>Lack of Child Own Interest for Education</a:t>
            </a:r>
          </a:p>
          <a:p>
            <a:pPr lvl="1"/>
            <a:r>
              <a:rPr lang="en-US" sz="3000" dirty="0" smtClean="0"/>
              <a:t>Death or Illness of Earning member of the Family</a:t>
            </a:r>
          </a:p>
          <a:p>
            <a:pPr lvl="1"/>
            <a:r>
              <a:rPr lang="en-US" sz="3000" dirty="0" smtClean="0"/>
              <a:t>Broken homes</a:t>
            </a:r>
          </a:p>
          <a:p>
            <a:pPr lvl="1"/>
            <a:r>
              <a:rPr lang="en-US" sz="3000" dirty="0" smtClean="0"/>
              <a:t>Lack of Proper Implementation of Law</a:t>
            </a:r>
          </a:p>
          <a:p>
            <a:pPr lvl="1"/>
            <a:r>
              <a:rPr lang="en-US" sz="3000" dirty="0" smtClean="0"/>
              <a:t>General Public un-Awareness</a:t>
            </a:r>
            <a:endParaRPr lang="en-US" sz="3000" dirty="0"/>
          </a:p>
        </p:txBody>
      </p:sp>
    </p:spTree>
    <p:extLst>
      <p:ext uri="{BB962C8B-B14F-4D97-AF65-F5344CB8AC3E}">
        <p14:creationId xmlns:p14="http://schemas.microsoft.com/office/powerpoint/2010/main" xmlns="" val="3924209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8800" b="1" dirty="0" smtClean="0"/>
              <a:t>Thanks</a:t>
            </a:r>
            <a:endParaRPr lang="en-US" b="1" dirty="0"/>
          </a:p>
        </p:txBody>
      </p:sp>
    </p:spTree>
    <p:extLst>
      <p:ext uri="{BB962C8B-B14F-4D97-AF65-F5344CB8AC3E}">
        <p14:creationId xmlns:p14="http://schemas.microsoft.com/office/powerpoint/2010/main" xmlns="" val="16313400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1598</TotalTime>
  <Words>361</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NewsPrint</vt:lpstr>
      <vt:lpstr>Lec-38 SFSS - SP – 07b</vt:lpstr>
      <vt:lpstr>Slide 2</vt:lpstr>
      <vt:lpstr>Slide 3</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Imran</cp:lastModifiedBy>
  <cp:revision>403</cp:revision>
  <dcterms:created xsi:type="dcterms:W3CDTF">2006-08-16T00:00:00Z</dcterms:created>
  <dcterms:modified xsi:type="dcterms:W3CDTF">2020-04-13T17:12:23Z</dcterms:modified>
</cp:coreProperties>
</file>